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64" r:id="rId13"/>
    <p:sldId id="265" r:id="rId14"/>
    <p:sldId id="266" r:id="rId15"/>
    <p:sldId id="267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257" autoAdjust="0"/>
  </p:normalViewPr>
  <p:slideViewPr>
    <p:cSldViewPr snapToGrid="0">
      <p:cViewPr varScale="1">
        <p:scale>
          <a:sx n="64" d="100"/>
          <a:sy n="64" d="100"/>
        </p:scale>
        <p:origin x="235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Portability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We had issues with this one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Copying projects from online would rarely work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Even uploading to </a:t>
            </a:r>
            <a:r>
              <a:rPr lang="en-US" dirty="0" err="1"/>
              <a:t>Github</a:t>
            </a:r>
            <a:r>
              <a:rPr lang="en-US" dirty="0"/>
              <a:t> and pulling for some would wipe the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Security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7582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probably memorize and summarize to present. Rather easy.</a:t>
            </a:r>
            <a:endParaRPr dirty="0"/>
          </a:p>
        </p:txBody>
      </p:sp>
      <p:sp>
        <p:nvSpPr>
          <p:cNvPr id="233" name="Google Shape;2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http://wstyler.ucsd.edu/posts/in_ur_programmz.html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https://arxiv.org/ftp/arxiv/papers/1703/1703.10242.pdf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Summarize Research</a:t>
            </a:r>
            <a:endParaRPr dirty="0"/>
          </a:p>
        </p:txBody>
      </p:sp>
      <p:sp>
        <p:nvSpPr>
          <p:cNvPr id="257" name="Google Shape;25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Amanda: 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To have fun when you have nothing else to do.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To show off that you can learn something totally out there.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 writing in it: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It’s fun for something to mess around in your free time, but it did take a while to get used to.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Mitchell: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Trying something new and seeing what is possible.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Laughing at stupid jokes with friends.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Programming language presentations.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 was very fascinated with what programmers managed to put their minds to and how far this was pushed.</a:t>
            </a:r>
            <a:endParaRPr dirty="0"/>
          </a:p>
          <a:p>
            <a:pPr marL="1085850" lvl="2" indent="-18415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/>
              <a:t>seemed like it was very short lived and won’t make much headway fast.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Josh: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Use Case: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A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Did I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</a:t>
            </a:r>
            <a:endParaRPr dirty="0"/>
          </a:p>
        </p:txBody>
      </p:sp>
      <p:sp>
        <p:nvSpPr>
          <p:cNvPr id="275" name="Google Shape;27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081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an Esoteric Language?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* Josh?</a:t>
            </a:r>
            <a:endParaRPr dirty="0"/>
          </a:p>
        </p:txBody>
      </p:sp>
      <p:sp>
        <p:nvSpPr>
          <p:cNvPr id="117" name="Google Shape;11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there cheezeburger?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Roughly explain what the LOLCAT language is coming from.</a:t>
            </a:r>
            <a:endParaRPr/>
          </a:p>
        </p:txBody>
      </p:sp>
      <p:sp>
        <p:nvSpPr>
          <p:cNvPr id="125" name="Google Shape;12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documentation like?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Bare essentials for the language to be able to code it, and points out a few weak points in places they haven’t decided on how to handle issues.</a:t>
            </a:r>
            <a:endParaRPr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Docs are in the form of README’s in markdown on </a:t>
            </a:r>
            <a:r>
              <a:rPr lang="en-US" dirty="0" err="1"/>
              <a:t>Github</a:t>
            </a:r>
            <a:r>
              <a:rPr lang="en-US" dirty="0"/>
              <a:t>, and regurgitated on Wikipedia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Is this implementation dependent or part of the language design?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	FIXME</a:t>
            </a:r>
            <a:endParaRPr dirty="0"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language is about as easy to debug as Python. Which means sometimes, you may know what the problem is. Other times, you may be googling for hours.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Errors can also just say core dumped with a whole bunch of garbage output.</a:t>
            </a:r>
            <a:endParaRPr dirty="0"/>
          </a:p>
        </p:txBody>
      </p:sp>
      <p:sp>
        <p:nvSpPr>
          <p:cNvPr id="167" name="Google Shape;16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Unique linguistic styling makes code interesting easy to read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Blocks marked by a ‘begin’ and ‘end’ or sorts, it’s easy to follow logic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instruction names do not lend themselves to their actual use ( ‘omg/wtf’)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Writability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Writing is a disaster of sorting through the documents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normal operations (like array[</a:t>
            </a:r>
            <a:r>
              <a:rPr lang="en-US" dirty="0" err="1"/>
              <a:t>i</a:t>
            </a:r>
            <a:r>
              <a:rPr lang="en-US" dirty="0"/>
              <a:t>]) are nightmares and have been done very little, so there isn’t much online help)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Fun to write, no matter how disastrous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Simplicity/Expressiveness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Has very simple tray of operations.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Few data types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Base language has the base operations/loops/function ability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Portability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We had issues with this one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Copying projects from online would rarely work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Even uploading to </a:t>
            </a:r>
            <a:r>
              <a:rPr lang="en-US" dirty="0" err="1"/>
              <a:t>Github</a:t>
            </a:r>
            <a:r>
              <a:rPr lang="en-US" dirty="0"/>
              <a:t> and pulling for some would wipe the files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Security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Josh (&gt;*^*)&gt; Git </a:t>
            </a:r>
            <a:r>
              <a:rPr lang="en-US" dirty="0" err="1"/>
              <a:t>ur</a:t>
            </a:r>
            <a:r>
              <a:rPr lang="en-US" dirty="0"/>
              <a:t> shit together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Extensibility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People had have success importing major additional libraries, such as ‘</a:t>
            </a:r>
            <a:r>
              <a:rPr lang="en-US" dirty="0" err="1"/>
              <a:t>stdio</a:t>
            </a:r>
            <a:r>
              <a:rPr lang="en-US" dirty="0"/>
              <a:t>’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Issue becomes naming conventions and using the imports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Issues handled case by case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Unique linguistic styling makes code interesting easy to read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Blocks marked by a ‘begin’ and ‘end’ or sorts, it’s easy to follow logic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instruction names do not lend themselves to their actual use ( ‘omg/wtf’)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Writability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Writing is a disaster of sorting through the documents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Some normal operations (like array[</a:t>
            </a:r>
            <a:r>
              <a:rPr lang="en-US" dirty="0" err="1"/>
              <a:t>i</a:t>
            </a:r>
            <a:r>
              <a:rPr lang="en-US" dirty="0"/>
              <a:t>]) are nightmares and have been done very little, so there isn’t much online help)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Fun to write, no matter how disastrous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Simplicity/Expressiveness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Has very simple tray of operations.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Few data types</a:t>
            </a:r>
            <a:endParaRPr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dirty="0"/>
              <a:t>Base language has the base operations/loops/function ability</a:t>
            </a:r>
            <a:endParaRPr dirty="0"/>
          </a:p>
        </p:txBody>
      </p:sp>
      <p:sp>
        <p:nvSpPr>
          <p:cNvPr id="182" name="Google Shape;1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69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80000">
              <a:schemeClr val="lt1"/>
            </a:gs>
            <a:gs pos="100000">
              <a:srgbClr val="9CC2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3"/>
          <p:cNvGrpSpPr/>
          <p:nvPr/>
        </p:nvGrpSpPr>
        <p:grpSpPr>
          <a:xfrm>
            <a:off x="4356848" y="-1"/>
            <a:ext cx="5684094" cy="5499847"/>
            <a:chOff x="4120735" y="0"/>
            <a:chExt cx="5779007" cy="5530645"/>
          </a:xfrm>
        </p:grpSpPr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l="16647" t="9699" r="17490"/>
            <a:stretch/>
          </p:blipFill>
          <p:spPr>
            <a:xfrm>
              <a:off x="4120735" y="0"/>
              <a:ext cx="5779007" cy="5355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3"/>
            <p:cNvSpPr/>
            <p:nvPr/>
          </p:nvSpPr>
          <p:spPr>
            <a:xfrm>
              <a:off x="4120735" y="0"/>
              <a:ext cx="3000252" cy="55306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17679" y="0"/>
              <a:ext cx="2982063" cy="55306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5872" y="1754463"/>
            <a:ext cx="5556128" cy="5103537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1228060" y="1754463"/>
            <a:ext cx="3762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LOLCODE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1228060" y="2756705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ESOTERIC LANGUAGE</a:t>
            </a:r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1362530" y="3442446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3"/>
          <p:cNvSpPr txBox="1"/>
          <p:nvPr/>
        </p:nvSpPr>
        <p:spPr>
          <a:xfrm>
            <a:off x="1252454" y="3779686"/>
            <a:ext cx="48201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Josh Mathews, Mitchell Bohn, Amanda Smith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0"/>
          <p:cNvCxnSpPr>
            <a:cxnSpLocks/>
            <a:stCxn id="18" idx="0"/>
            <a:endCxn id="17" idx="3"/>
          </p:cNvCxnSpPr>
          <p:nvPr/>
        </p:nvCxnSpPr>
        <p:spPr>
          <a:xfrm flipV="1">
            <a:off x="8322270" y="2883569"/>
            <a:ext cx="599300" cy="8154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20"/>
          <p:cNvSpPr txBox="1"/>
          <p:nvPr/>
        </p:nvSpPr>
        <p:spPr>
          <a:xfrm>
            <a:off x="3933617" y="136121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3933616" y="100963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Continued</a:t>
            </a:r>
          </a:p>
        </p:txBody>
      </p:sp>
      <p:cxnSp>
        <p:nvCxnSpPr>
          <p:cNvPr id="200" name="Google Shape;200;p20"/>
          <p:cNvCxnSpPr/>
          <p:nvPr/>
        </p:nvCxnSpPr>
        <p:spPr>
          <a:xfrm>
            <a:off x="5160601" y="15485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0"/>
          <p:cNvSpPr txBox="1"/>
          <p:nvPr/>
        </p:nvSpPr>
        <p:spPr>
          <a:xfrm>
            <a:off x="548345" y="4424461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Various group members had different problems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Could never copy and paste online code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Docs say portability is a perk of the language (it’s supposed to be good)</a:t>
            </a:r>
          </a:p>
        </p:txBody>
      </p:sp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2D233E66-E24A-4620-8A58-DAA0AD84AD55}"/>
              </a:ext>
            </a:extLst>
          </p:cNvPr>
          <p:cNvSpPr txBox="1"/>
          <p:nvPr/>
        </p:nvSpPr>
        <p:spPr>
          <a:xfrm>
            <a:off x="548345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Portability</a:t>
            </a:r>
          </a:p>
        </p:txBody>
      </p:sp>
      <p:sp>
        <p:nvSpPr>
          <p:cNvPr id="26" name="Google Shape;202;p20">
            <a:extLst>
              <a:ext uri="{FF2B5EF4-FFF2-40B4-BE49-F238E27FC236}">
                <a16:creationId xmlns:a16="http://schemas.microsoft.com/office/drawing/2014/main" id="{D63A4049-F2CC-49A0-9EE1-93F1154C0128}"/>
              </a:ext>
            </a:extLst>
          </p:cNvPr>
          <p:cNvSpPr txBox="1"/>
          <p:nvPr/>
        </p:nvSpPr>
        <p:spPr>
          <a:xfrm>
            <a:off x="5861124" y="4361120"/>
            <a:ext cx="552158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What security?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You’re never sure if you need spaces, tabs, or end of line statements </a:t>
            </a: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even though it defines it at the start of the documents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Iffy if your variable name is a reserved word or not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Some things do not operate the way you might think (case; breaking out of loops)</a:t>
            </a:r>
          </a:p>
        </p:txBody>
      </p:sp>
      <p:sp>
        <p:nvSpPr>
          <p:cNvPr id="16" name="Google Shape;199;p20">
            <a:extLst>
              <a:ext uri="{FF2B5EF4-FFF2-40B4-BE49-F238E27FC236}">
                <a16:creationId xmlns:a16="http://schemas.microsoft.com/office/drawing/2014/main" id="{6EB40B8B-D59B-43C3-9D5F-D0C935237950}"/>
              </a:ext>
            </a:extLst>
          </p:cNvPr>
          <p:cNvSpPr txBox="1"/>
          <p:nvPr/>
        </p:nvSpPr>
        <p:spPr>
          <a:xfrm>
            <a:off x="6887679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Security &amp; Reliability</a:t>
            </a:r>
          </a:p>
        </p:txBody>
      </p:sp>
      <p:pic>
        <p:nvPicPr>
          <p:cNvPr id="17" name="Google Shape;187;p20" descr="A bathroom with a white background&#10;&#10;Description generated with high confidence">
            <a:extLst>
              <a:ext uri="{FF2B5EF4-FFF2-40B4-BE49-F238E27FC236}">
                <a16:creationId xmlns:a16="http://schemas.microsoft.com/office/drawing/2014/main" id="{10D99F37-7C73-4BED-B426-E0E3BF87B3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776" t="32759" r="7690"/>
          <a:stretch/>
        </p:blipFill>
        <p:spPr>
          <a:xfrm>
            <a:off x="8921570" y="2139621"/>
            <a:ext cx="1582068" cy="1487896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" name="Google Shape;190;p20" descr="A close up of cockpit&#10;&#10;Description generated with very high confidence">
            <a:extLst>
              <a:ext uri="{FF2B5EF4-FFF2-40B4-BE49-F238E27FC236}">
                <a16:creationId xmlns:a16="http://schemas.microsoft.com/office/drawing/2014/main" id="{E800090C-341B-413D-8CB4-9E7421B5660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531" t="12609" b="11167"/>
          <a:stretch/>
        </p:blipFill>
        <p:spPr>
          <a:xfrm>
            <a:off x="6710074" y="2147681"/>
            <a:ext cx="1612196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9" name="Google Shape;191;p20" descr="A picture containing indoor, monitor, screen, electronics&#10;&#10;Description generated with high confidence">
            <a:extLst>
              <a:ext uri="{FF2B5EF4-FFF2-40B4-BE49-F238E27FC236}">
                <a16:creationId xmlns:a16="http://schemas.microsoft.com/office/drawing/2014/main" id="{4CD085BF-FFD9-4AB9-9950-C82214DF8D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1551" y="2139434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96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18">
            <a:extLst>
              <a:ext uri="{FF2B5EF4-FFF2-40B4-BE49-F238E27FC236}">
                <a16:creationId xmlns:a16="http://schemas.microsoft.com/office/drawing/2014/main" id="{89FCC56F-7867-4D91-8570-E5CA790AA745}"/>
              </a:ext>
            </a:extLst>
          </p:cNvPr>
          <p:cNvSpPr txBox="1"/>
          <p:nvPr/>
        </p:nvSpPr>
        <p:spPr>
          <a:xfrm>
            <a:off x="0" y="129150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Code Structures</a:t>
            </a:r>
            <a:endParaRPr dirty="0"/>
          </a:p>
        </p:txBody>
      </p:sp>
      <p:cxnSp>
        <p:nvCxnSpPr>
          <p:cNvPr id="3" name="Google Shape;158;p18">
            <a:extLst>
              <a:ext uri="{FF2B5EF4-FFF2-40B4-BE49-F238E27FC236}">
                <a16:creationId xmlns:a16="http://schemas.microsoft.com/office/drawing/2014/main" id="{BF370A01-549A-47D7-A9E9-49FE174E3E58}"/>
              </a:ext>
            </a:extLst>
          </p:cNvPr>
          <p:cNvCxnSpPr/>
          <p:nvPr/>
        </p:nvCxnSpPr>
        <p:spPr>
          <a:xfrm>
            <a:off x="2235942" y="10524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Picture 10" descr="A cat sitting on a table&#10;&#10;Description generated with very high confidence">
            <a:extLst>
              <a:ext uri="{FF2B5EF4-FFF2-40B4-BE49-F238E27FC236}">
                <a16:creationId xmlns:a16="http://schemas.microsoft.com/office/drawing/2014/main" id="{22E33206-A81A-4581-9143-C40BA0AC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2405"/>
            <a:ext cx="4286250" cy="3209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cat sitting on a desk&#10;&#10;Description generated with very high confidence">
            <a:extLst>
              <a:ext uri="{FF2B5EF4-FFF2-40B4-BE49-F238E27FC236}">
                <a16:creationId xmlns:a16="http://schemas.microsoft.com/office/drawing/2014/main" id="{46A1B2F4-B1E6-487E-BC32-CD3A544E8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045" y="1525981"/>
            <a:ext cx="4762500" cy="3171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cat sitting on a desk&#10;&#10;Description generated with high confidence">
            <a:extLst>
              <a:ext uri="{FF2B5EF4-FFF2-40B4-BE49-F238E27FC236}">
                <a16:creationId xmlns:a16="http://schemas.microsoft.com/office/drawing/2014/main" id="{45A038C0-5A48-4A4E-BDC9-846395532C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56"/>
          <a:stretch/>
        </p:blipFill>
        <p:spPr>
          <a:xfrm>
            <a:off x="7700829" y="1"/>
            <a:ext cx="4510458" cy="328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67;p23">
            <a:extLst>
              <a:ext uri="{FF2B5EF4-FFF2-40B4-BE49-F238E27FC236}">
                <a16:creationId xmlns:a16="http://schemas.microsoft.com/office/drawing/2014/main" id="{6EE15AC9-1392-4D3B-B9B9-F6B7A06E5585}"/>
              </a:ext>
            </a:extLst>
          </p:cNvPr>
          <p:cNvSpPr txBox="1"/>
          <p:nvPr/>
        </p:nvSpPr>
        <p:spPr>
          <a:xfrm>
            <a:off x="7700829" y="6223786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2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1116036" y="3428999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3889617" y="2441916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6670334" y="1806762"/>
            <a:ext cx="2110902" cy="3244473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9451051" y="1147690"/>
            <a:ext cx="2110902" cy="32444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455053" y="483323"/>
            <a:ext cx="376253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Language</a:t>
            </a:r>
            <a:endParaRPr/>
          </a:p>
        </p:txBody>
      </p:sp>
      <p:cxnSp>
        <p:nvCxnSpPr>
          <p:cNvPr id="213" name="Google Shape;213;p21"/>
          <p:cNvCxnSpPr/>
          <p:nvPr/>
        </p:nvCxnSpPr>
        <p:spPr>
          <a:xfrm>
            <a:off x="1116036" y="1489967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1"/>
          <p:cNvSpPr txBox="1"/>
          <p:nvPr/>
        </p:nvSpPr>
        <p:spPr>
          <a:xfrm>
            <a:off x="1124256" y="3540932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Pros</a:t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3889617" y="2592075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Cons</a:t>
            </a:r>
            <a:endParaRPr/>
          </a:p>
        </p:txBody>
      </p:sp>
      <p:sp>
        <p:nvSpPr>
          <p:cNvPr id="216" name="Google Shape;216;p21"/>
          <p:cNvSpPr txBox="1"/>
          <p:nvPr/>
        </p:nvSpPr>
        <p:spPr>
          <a:xfrm>
            <a:off x="6663198" y="2032025"/>
            <a:ext cx="21109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Data Types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9497740" y="1339527"/>
            <a:ext cx="211090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 v. Dynamic</a:t>
            </a:r>
            <a:endParaRPr/>
          </a:p>
        </p:txBody>
      </p:sp>
      <p:cxnSp>
        <p:nvCxnSpPr>
          <p:cNvPr id="218" name="Google Shape;218;p21"/>
          <p:cNvCxnSpPr/>
          <p:nvPr/>
        </p:nvCxnSpPr>
        <p:spPr>
          <a:xfrm>
            <a:off x="1600166" y="4941315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4391397" y="4064152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10004174" y="3047080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21"/>
          <p:cNvCxnSpPr/>
          <p:nvPr/>
        </p:nvCxnSpPr>
        <p:spPr>
          <a:xfrm>
            <a:off x="7203538" y="3390997"/>
            <a:ext cx="104449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21"/>
          <p:cNvSpPr txBox="1"/>
          <p:nvPr/>
        </p:nvSpPr>
        <p:spPr>
          <a:xfrm>
            <a:off x="1107816" y="4139452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does the language do well?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3881396" y="3235077"/>
            <a:ext cx="21191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does the language do bad?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6692595" y="2718953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data types are allowed?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9470428" y="2268909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Are dynamic variables allowed?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9451051" y="3235077"/>
            <a:ext cx="21119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“Variables are dynamically typed”</a:t>
            </a:r>
            <a:endParaRPr dirty="0"/>
          </a:p>
        </p:txBody>
      </p:sp>
      <p:sp>
        <p:nvSpPr>
          <p:cNvPr id="227" name="Google Shape;227;p21"/>
          <p:cNvSpPr txBox="1"/>
          <p:nvPr/>
        </p:nvSpPr>
        <p:spPr>
          <a:xfrm>
            <a:off x="1066420" y="5360295"/>
            <a:ext cx="21119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Linguistics and entertainment</a:t>
            </a:r>
            <a:endParaRPr dirty="0"/>
          </a:p>
        </p:txBody>
      </p:sp>
      <p:sp>
        <p:nvSpPr>
          <p:cNvPr id="228" name="Google Shape;228;p21"/>
          <p:cNvSpPr txBox="1"/>
          <p:nvPr/>
        </p:nvSpPr>
        <p:spPr>
          <a:xfrm>
            <a:off x="3896753" y="4150328"/>
            <a:ext cx="211912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Be reliable – floats, doubles, looping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Not esoteric enough (by definition)</a:t>
            </a:r>
            <a:endParaRPr dirty="0"/>
          </a:p>
        </p:txBody>
      </p:sp>
      <p:sp>
        <p:nvSpPr>
          <p:cNvPr id="229" name="Google Shape;229;p21"/>
          <p:cNvSpPr txBox="1"/>
          <p:nvPr/>
        </p:nvSpPr>
        <p:spPr>
          <a:xfrm>
            <a:off x="6692595" y="3380887"/>
            <a:ext cx="211198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NOOB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(untyped)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NUMBR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NUMBAR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(float)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YARN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(string),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TROOF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(Boolean),</a:t>
            </a:r>
            <a:r>
              <a:rPr lang="en-U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BUKKIT </a:t>
            </a:r>
            <a:r>
              <a:rPr lang="en-US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(array or struct)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67;p23">
            <a:extLst>
              <a:ext uri="{FF2B5EF4-FFF2-40B4-BE49-F238E27FC236}">
                <a16:creationId xmlns:a16="http://schemas.microsoft.com/office/drawing/2014/main" id="{7FCF125C-51D1-4E24-8A4B-C53AA9EB9E41}"/>
              </a:ext>
            </a:extLst>
          </p:cNvPr>
          <p:cNvSpPr txBox="1"/>
          <p:nvPr/>
        </p:nvSpPr>
        <p:spPr>
          <a:xfrm>
            <a:off x="335614" y="1807862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XII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/>
        </p:nvSpPr>
        <p:spPr>
          <a:xfrm>
            <a:off x="380326" y="2505669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Factors</a:t>
            </a:r>
            <a:endParaRPr/>
          </a:p>
        </p:txBody>
      </p:sp>
      <p:sp>
        <p:nvSpPr>
          <p:cNvPr id="236" name="Google Shape;236;p22"/>
          <p:cNvSpPr txBox="1"/>
          <p:nvPr/>
        </p:nvSpPr>
        <p:spPr>
          <a:xfrm>
            <a:off x="818690" y="3428999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Cost and Limitations</a:t>
            </a:r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 rot="10800000">
            <a:off x="564785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2"/>
          <p:cNvSpPr txBox="1"/>
          <p:nvPr/>
        </p:nvSpPr>
        <p:spPr>
          <a:xfrm>
            <a:off x="6544147" y="918009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1713462" y="906118"/>
            <a:ext cx="1678935" cy="1471684"/>
            <a:chOff x="4639389" y="2009499"/>
            <a:chExt cx="2763834" cy="2607796"/>
          </a:xfrm>
        </p:grpSpPr>
        <p:pic>
          <p:nvPicPr>
            <p:cNvPr id="240" name="Google Shape;240;p22" descr="A picture containing indoor&#10;&#10;Description generated with high confidence"/>
            <p:cNvPicPr preferRelativeResize="0"/>
            <p:nvPr/>
          </p:nvPicPr>
          <p:blipFill rotWithShape="1">
            <a:blip r:embed="rId3">
              <a:alphaModFix/>
            </a:blip>
            <a:srcRect l="18140" t="33888" r="21408" b="32673"/>
            <a:stretch/>
          </p:blipFill>
          <p:spPr>
            <a:xfrm>
              <a:off x="4639396" y="2399858"/>
              <a:ext cx="2763827" cy="2217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22"/>
            <p:cNvSpPr/>
            <p:nvPr/>
          </p:nvSpPr>
          <p:spPr>
            <a:xfrm rot="5400000">
              <a:off x="4135961" y="2903286"/>
              <a:ext cx="2217437" cy="1210581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 rot="10800000">
              <a:off x="5968936" y="2399852"/>
              <a:ext cx="1434287" cy="2217438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 rot="3747941">
              <a:off x="5876132" y="2321002"/>
              <a:ext cx="1232973" cy="874644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4434763">
              <a:off x="6443578" y="3346300"/>
              <a:ext cx="228181" cy="271134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4434763">
              <a:off x="6377850" y="3163349"/>
              <a:ext cx="225745" cy="27957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-6365237" flipH="1">
              <a:off x="6228556" y="3435326"/>
              <a:ext cx="291734" cy="61867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22"/>
          <p:cNvSpPr/>
          <p:nvPr/>
        </p:nvSpPr>
        <p:spPr>
          <a:xfrm rot="5400000">
            <a:off x="5592344" y="1168243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/>
          <p:nvPr/>
        </p:nvSpPr>
        <p:spPr>
          <a:xfrm rot="5400000">
            <a:off x="5592344" y="3864645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2"/>
          <p:cNvCxnSpPr/>
          <p:nvPr/>
        </p:nvCxnSpPr>
        <p:spPr>
          <a:xfrm>
            <a:off x="1998869" y="40280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2"/>
          <p:cNvSpPr txBox="1"/>
          <p:nvPr/>
        </p:nvSpPr>
        <p:spPr>
          <a:xfrm>
            <a:off x="6591402" y="1490747"/>
            <a:ext cx="41528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language is free to use, but has costs other than strictly currency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Time cost: Time to set up compiler (hardware dependent)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6544147" y="3763502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6591402" y="4286722"/>
            <a:ext cx="528309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Has 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limitations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Linux/WSL only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 noticeable hardware limitations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	*</a:t>
            </a:r>
            <a:r>
              <a:rPr lang="en-US" sz="18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 of us are using high powered machines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786875" y="5991749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XIIV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3138790" y="-38911"/>
            <a:ext cx="5914419" cy="6935821"/>
            <a:chOff x="3793786" y="-48638"/>
            <a:chExt cx="5914419" cy="6935821"/>
          </a:xfrm>
        </p:grpSpPr>
        <p:sp>
          <p:nvSpPr>
            <p:cNvPr id="260" name="Google Shape;260;p23"/>
            <p:cNvSpPr/>
            <p:nvPr/>
          </p:nvSpPr>
          <p:spPr>
            <a:xfrm>
              <a:off x="3841262" y="3907692"/>
              <a:ext cx="3044092" cy="2946400"/>
            </a:xfrm>
            <a:custGeom>
              <a:avLst/>
              <a:gdLst/>
              <a:ahLst/>
              <a:cxnLst/>
              <a:rect l="l" t="t" r="r" b="b"/>
              <a:pathLst>
                <a:path w="3044092" h="2946400" extrusionOk="0">
                  <a:moveTo>
                    <a:pt x="0" y="2946400"/>
                  </a:moveTo>
                  <a:lnTo>
                    <a:pt x="1781907" y="2942493"/>
                  </a:lnTo>
                  <a:lnTo>
                    <a:pt x="3044092" y="933939"/>
                  </a:lnTo>
                  <a:lnTo>
                    <a:pt x="2457938" y="0"/>
                  </a:lnTo>
                </a:path>
              </a:pathLst>
            </a:custGeom>
            <a:noFill/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1" name="Google Shape;261;p23"/>
            <p:cNvPicPr preferRelativeResize="0"/>
            <p:nvPr/>
          </p:nvPicPr>
          <p:blipFill rotWithShape="1">
            <a:blip r:embed="rId3">
              <a:alphaModFix/>
            </a:blip>
            <a:srcRect l="28108" r="15340"/>
            <a:stretch/>
          </p:blipFill>
          <p:spPr>
            <a:xfrm>
              <a:off x="3843336" y="0"/>
              <a:ext cx="5819068" cy="6858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62" name="Google Shape;262;p23"/>
            <p:cNvSpPr/>
            <p:nvPr/>
          </p:nvSpPr>
          <p:spPr>
            <a:xfrm>
              <a:off x="3793786" y="-48638"/>
              <a:ext cx="3064213" cy="6926093"/>
            </a:xfrm>
            <a:custGeom>
              <a:avLst/>
              <a:gdLst/>
              <a:ahLst/>
              <a:cxnLst/>
              <a:rect l="l" t="t" r="r" b="b"/>
              <a:pathLst>
                <a:path w="3064213" h="6926093" extrusionOk="0">
                  <a:moveTo>
                    <a:pt x="9728" y="6926093"/>
                  </a:moveTo>
                  <a:cubicBezTo>
                    <a:pt x="6485" y="4617395"/>
                    <a:pt x="3243" y="2308698"/>
                    <a:pt x="0" y="0"/>
                  </a:cubicBezTo>
                  <a:lnTo>
                    <a:pt x="3064213" y="4893012"/>
                  </a:lnTo>
                  <a:lnTo>
                    <a:pt x="1819073" y="6906638"/>
                  </a:lnTo>
                  <a:lnTo>
                    <a:pt x="9728" y="6926093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6673175" y="-38911"/>
              <a:ext cx="3035030" cy="6926094"/>
            </a:xfrm>
            <a:custGeom>
              <a:avLst/>
              <a:gdLst/>
              <a:ahLst/>
              <a:cxnLst/>
              <a:rect l="l" t="t" r="r" b="b"/>
              <a:pathLst>
                <a:path w="3035030" h="6926094" extrusionOk="0">
                  <a:moveTo>
                    <a:pt x="1264596" y="19456"/>
                  </a:moveTo>
                  <a:lnTo>
                    <a:pt x="0" y="2033081"/>
                  </a:lnTo>
                  <a:lnTo>
                    <a:pt x="3025303" y="6926094"/>
                  </a:lnTo>
                  <a:cubicBezTo>
                    <a:pt x="3028545" y="4617396"/>
                    <a:pt x="3031788" y="2308698"/>
                    <a:pt x="3035030" y="0"/>
                  </a:cubicBezTo>
                  <a:lnTo>
                    <a:pt x="1264596" y="19456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23"/>
          <p:cNvSpPr txBox="1"/>
          <p:nvPr/>
        </p:nvSpPr>
        <p:spPr>
          <a:xfrm>
            <a:off x="506788" y="3702952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Research</a:t>
            </a:r>
            <a:endParaRPr dirty="0"/>
          </a:p>
        </p:txBody>
      </p:sp>
      <p:sp>
        <p:nvSpPr>
          <p:cNvPr id="265" name="Google Shape;265;p23"/>
          <p:cNvSpPr txBox="1"/>
          <p:nvPr/>
        </p:nvSpPr>
        <p:spPr>
          <a:xfrm>
            <a:off x="945152" y="472104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Key Findings</a:t>
            </a:r>
            <a:endParaRPr/>
          </a:p>
        </p:txBody>
      </p:sp>
      <p:cxnSp>
        <p:nvCxnSpPr>
          <p:cNvPr id="266" name="Google Shape;266;p23"/>
          <p:cNvCxnSpPr/>
          <p:nvPr/>
        </p:nvCxnSpPr>
        <p:spPr>
          <a:xfrm>
            <a:off x="2094296" y="5390619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7" name="Google Shape;267;p23"/>
          <p:cNvSpPr txBox="1"/>
          <p:nvPr/>
        </p:nvSpPr>
        <p:spPr>
          <a:xfrm>
            <a:off x="882303" y="3054803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XIV</a:t>
            </a:r>
            <a:endParaRPr dirty="0"/>
          </a:p>
        </p:txBody>
      </p:sp>
      <p:sp>
        <p:nvSpPr>
          <p:cNvPr id="268" name="Google Shape;268;p23"/>
          <p:cNvSpPr txBox="1"/>
          <p:nvPr/>
        </p:nvSpPr>
        <p:spPr>
          <a:xfrm>
            <a:off x="7247497" y="1529338"/>
            <a:ext cx="41528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 Novel Approach to Teaching Parallel and Distributed Computing Concepts…</a:t>
            </a:r>
            <a:endParaRPr dirty="0"/>
          </a:p>
        </p:txBody>
      </p:sp>
      <p:sp>
        <p:nvSpPr>
          <p:cNvPr id="269" name="Google Shape;269;p23"/>
          <p:cNvSpPr txBox="1"/>
          <p:nvPr/>
        </p:nvSpPr>
        <p:spPr>
          <a:xfrm>
            <a:off x="7005965" y="976935"/>
            <a:ext cx="4152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Can Has Supercomputer?</a:t>
            </a:r>
            <a:endParaRPr/>
          </a:p>
        </p:txBody>
      </p:sp>
      <p:sp>
        <p:nvSpPr>
          <p:cNvPr id="270" name="Google Shape;270;p23"/>
          <p:cNvSpPr txBox="1"/>
          <p:nvPr/>
        </p:nvSpPr>
        <p:spPr>
          <a:xfrm>
            <a:off x="7369183" y="3100969"/>
            <a:ext cx="415285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 in ur programmz, codin in ur dialect: LOLCode and Feline Dialectology</a:t>
            </a:r>
            <a:endParaRPr/>
          </a:p>
        </p:txBody>
      </p:sp>
      <p:sp>
        <p:nvSpPr>
          <p:cNvPr id="271" name="Google Shape;271;p23"/>
          <p:cNvSpPr txBox="1"/>
          <p:nvPr/>
        </p:nvSpPr>
        <p:spPr>
          <a:xfrm>
            <a:off x="7731388" y="3797716"/>
            <a:ext cx="451016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Comments on style and creativity of language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Gives summary of language components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 descr="A fox sitting in the grass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8091" y="-752445"/>
            <a:ext cx="12748181" cy="770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 rot="10800000">
            <a:off x="5347580" y="-1"/>
            <a:ext cx="8789044" cy="6858000"/>
          </a:xfrm>
          <a:prstGeom prst="parallelogram">
            <a:avLst>
              <a:gd name="adj" fmla="val 25000"/>
            </a:avLst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6992574" y="1988885"/>
            <a:ext cx="48663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Impression</a:t>
            </a:r>
            <a:endParaRPr/>
          </a:p>
        </p:txBody>
      </p:sp>
      <p:cxnSp>
        <p:nvCxnSpPr>
          <p:cNvPr id="280" name="Google Shape;280;p24"/>
          <p:cNvCxnSpPr/>
          <p:nvPr/>
        </p:nvCxnSpPr>
        <p:spPr>
          <a:xfrm>
            <a:off x="8410440" y="3004548"/>
            <a:ext cx="15819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p24" descr="A cat sitting in front of a mirror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4506" y="4160520"/>
            <a:ext cx="3444413" cy="2482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F459787D-FAD7-4B8E-8EE8-0FAA9EB3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8" name="Google Shape;278;p24"/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solidFill>
            <a:srgbClr val="3F3F3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3410457" y="1990719"/>
            <a:ext cx="48663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KTHXBYE</a:t>
            </a:r>
            <a:endParaRPr dirty="0"/>
          </a:p>
        </p:txBody>
      </p:sp>
      <p:cxnSp>
        <p:nvCxnSpPr>
          <p:cNvPr id="280" name="Google Shape;280;p24"/>
          <p:cNvCxnSpPr/>
          <p:nvPr/>
        </p:nvCxnSpPr>
        <p:spPr>
          <a:xfrm>
            <a:off x="5052644" y="3124469"/>
            <a:ext cx="1581972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265;p23">
            <a:extLst>
              <a:ext uri="{FF2B5EF4-FFF2-40B4-BE49-F238E27FC236}">
                <a16:creationId xmlns:a16="http://schemas.microsoft.com/office/drawing/2014/main" id="{AC8C0D43-609F-462F-8BC8-F0DB34811B19}"/>
              </a:ext>
            </a:extLst>
          </p:cNvPr>
          <p:cNvSpPr txBox="1"/>
          <p:nvPr/>
        </p:nvSpPr>
        <p:spPr>
          <a:xfrm>
            <a:off x="4109388" y="353347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HAZ U ANY KWESTIONS?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238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 descr="A cat with its mouth ope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78" y="159434"/>
            <a:ext cx="4681025" cy="308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A cat sitting in a room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878" y="3577883"/>
            <a:ext cx="4681025" cy="3120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4"/>
          <p:cNvCxnSpPr/>
          <p:nvPr/>
        </p:nvCxnSpPr>
        <p:spPr>
          <a:xfrm rot="10800000">
            <a:off x="5647854" y="0"/>
            <a:ext cx="0" cy="685799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4"/>
          <p:cNvSpPr/>
          <p:nvPr/>
        </p:nvSpPr>
        <p:spPr>
          <a:xfrm rot="5400000">
            <a:off x="5592395" y="675874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 rot="5400000">
            <a:off x="5592395" y="1906480"/>
            <a:ext cx="431852" cy="320934"/>
          </a:xfrm>
          <a:prstGeom prst="triangle">
            <a:avLst>
              <a:gd name="adj" fmla="val 50000"/>
            </a:avLst>
          </a:prstGeom>
          <a:solidFill>
            <a:srgbClr val="7F7F7F"/>
          </a:solid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 rot="5400000">
            <a:off x="5592395" y="3137086"/>
            <a:ext cx="431852" cy="320934"/>
          </a:xfrm>
          <a:prstGeom prst="triangle">
            <a:avLst>
              <a:gd name="adj" fmla="val 50000"/>
            </a:avLst>
          </a:prstGeom>
          <a:solidFill>
            <a:srgbClr val="3F3F3F"/>
          </a:solidFill>
          <a:ln w="127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 rot="5400000">
            <a:off x="5592395" y="4387871"/>
            <a:ext cx="431852" cy="32093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 rot="5400000">
            <a:off x="5592395" y="5638656"/>
            <a:ext cx="431852" cy="320934"/>
          </a:xfrm>
          <a:prstGeom prst="triangle">
            <a:avLst>
              <a:gd name="adj" fmla="val 50000"/>
            </a:avLst>
          </a:prstGeom>
          <a:solidFill>
            <a:srgbClr val="3A3838"/>
          </a:solidFill>
          <a:ln w="12700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487876" y="636286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Overview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6487876" y="1907029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Environment and Audience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487876" y="3177773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Documentation, Debugging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487876" y="4422225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Language Information</a:t>
            </a:r>
            <a:endParaRPr dirty="0"/>
          </a:p>
        </p:txBody>
      </p:sp>
      <p:sp>
        <p:nvSpPr>
          <p:cNvPr id="113" name="Google Shape;113;p14"/>
          <p:cNvSpPr txBox="1"/>
          <p:nvPr/>
        </p:nvSpPr>
        <p:spPr>
          <a:xfrm>
            <a:off x="6487876" y="5583197"/>
            <a:ext cx="47259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Research and Review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l="19731" r="19727"/>
          <a:stretch/>
        </p:blipFill>
        <p:spPr>
          <a:xfrm>
            <a:off x="4911970" y="633779"/>
            <a:ext cx="2473569" cy="253982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3893889" y="3429000"/>
            <a:ext cx="44042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ESOTERIC LANGUAGES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3053216" y="4465913"/>
            <a:ext cx="61910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to test the boundaries of language designs, to be a proof of concept, to accomplish a singular task, or to be a joke.</a:t>
            </a:r>
            <a:endParaRPr/>
          </a:p>
        </p:txBody>
      </p:sp>
      <p:sp>
        <p:nvSpPr>
          <p:cNvPr id="5" name="Google Shape;267;p23">
            <a:extLst>
              <a:ext uri="{FF2B5EF4-FFF2-40B4-BE49-F238E27FC236}">
                <a16:creationId xmlns:a16="http://schemas.microsoft.com/office/drawing/2014/main" id="{D3C4E6C3-172A-4908-A1A1-CB23ECE1F4FE}"/>
              </a:ext>
            </a:extLst>
          </p:cNvPr>
          <p:cNvSpPr txBox="1"/>
          <p:nvPr/>
        </p:nvSpPr>
        <p:spPr>
          <a:xfrm>
            <a:off x="4361758" y="5895548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III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0" y="0"/>
            <a:ext cx="3223967" cy="6858000"/>
          </a:xfrm>
          <a:prstGeom prst="rect">
            <a:avLst/>
          </a:prstGeom>
          <a:solidFill>
            <a:srgbClr val="171616"/>
          </a:solidFill>
          <a:ln w="1270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8283" y="1151699"/>
            <a:ext cx="2600325" cy="3555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cxnSp>
        <p:nvCxnSpPr>
          <p:cNvPr id="129" name="Google Shape;129;p16"/>
          <p:cNvCxnSpPr/>
          <p:nvPr/>
        </p:nvCxnSpPr>
        <p:spPr>
          <a:xfrm>
            <a:off x="1795244" y="0"/>
            <a:ext cx="0" cy="219791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6" descr="A cat sitting on a white surface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01" y="1098958"/>
            <a:ext cx="4314011" cy="3555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31" name="Google Shape;131;p16"/>
          <p:cNvSpPr txBox="1"/>
          <p:nvPr/>
        </p:nvSpPr>
        <p:spPr>
          <a:xfrm>
            <a:off x="258974" y="2329448"/>
            <a:ext cx="172035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LOLCATS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MEME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3498477" y="5066338"/>
            <a:ext cx="7727542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Lolcats images comprise a photo of a cat with a large caption characteristically set in a sans serif font such as Impact or Arial Black. The image is, on occasion, digitally edited for effect.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LOLCODE began as PHP parser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 descr="A picture containing text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27111" b="37916"/>
          <a:stretch/>
        </p:blipFill>
        <p:spPr>
          <a:xfrm>
            <a:off x="0" y="-17137"/>
            <a:ext cx="12192000" cy="2398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1261621" y="1859307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172075" y="1859306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9082529" y="1859305"/>
            <a:ext cx="1847850" cy="162875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7" descr="Monito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346" y="252029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Tea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800" y="25146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descr="Pla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9254" y="2514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/>
          <p:nvPr/>
        </p:nvSpPr>
        <p:spPr>
          <a:xfrm>
            <a:off x="1000125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Paradigms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910137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Audience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8820591" y="3743325"/>
            <a:ext cx="237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1000125" y="4113884"/>
            <a:ext cx="2371725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Imperative, block structure.</a:t>
            </a:r>
            <a:endParaRPr dirty="0"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4910137" y="4113884"/>
            <a:ext cx="2371725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isn’t a serious language.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Meant for audiences who enjoy writing like they’re in 8</a:t>
            </a:r>
            <a:r>
              <a:rPr lang="en-US" sz="1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grade, or are just very, very bored.</a:t>
            </a:r>
            <a:endParaRPr/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 reached their audience!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8820149" y="4113884"/>
            <a:ext cx="2767247" cy="2398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LCI Command-line interpreter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Not limited to specific editor/no IDE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VSCode</a:t>
            </a: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has pretty colors….sometimes</a:t>
            </a: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Online interpreter: repl.it</a:t>
            </a:r>
            <a:endParaRPr sz="1200" dirty="0"/>
          </a:p>
        </p:txBody>
      </p:sp>
      <p:pic>
        <p:nvPicPr>
          <p:cNvPr id="151" name="Google Shape;151;p17" descr="A screenshot of a computer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l="31645" t="10926" r="42581" b="67055"/>
          <a:stretch/>
        </p:blipFill>
        <p:spPr>
          <a:xfrm>
            <a:off x="209863" y="4796771"/>
            <a:ext cx="4147384" cy="189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/>
        </p:nvSpPr>
        <p:spPr>
          <a:xfrm>
            <a:off x="380328" y="863668"/>
            <a:ext cx="602047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Documentation</a:t>
            </a:r>
            <a:endParaRPr dirty="0"/>
          </a:p>
        </p:txBody>
      </p:sp>
      <p:cxnSp>
        <p:nvCxnSpPr>
          <p:cNvPr id="158" name="Google Shape;158;p18"/>
          <p:cNvCxnSpPr/>
          <p:nvPr/>
        </p:nvCxnSpPr>
        <p:spPr>
          <a:xfrm>
            <a:off x="2868316" y="1802357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18"/>
          <p:cNvSpPr txBox="1"/>
          <p:nvPr/>
        </p:nvSpPr>
        <p:spPr>
          <a:xfrm>
            <a:off x="1656323" y="5994332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VI</a:t>
            </a:r>
            <a:endParaRPr/>
          </a:p>
        </p:txBody>
      </p:sp>
      <p:sp>
        <p:nvSpPr>
          <p:cNvPr id="160" name="Google Shape;160;p18"/>
          <p:cNvSpPr txBox="1"/>
          <p:nvPr/>
        </p:nvSpPr>
        <p:spPr>
          <a:xfrm>
            <a:off x="620659" y="2067412"/>
            <a:ext cx="6439707" cy="1361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– README’s and a few reworded pieces on Wikipedia</a:t>
            </a:r>
            <a:endParaRPr lang="en-US" sz="1800" dirty="0">
              <a:solidFill>
                <a:srgbClr val="7F7F7F"/>
              </a:solidFill>
              <a:latin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1.2 is most used (last update: pull request 2017)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1.3 is most stable? Is any of this stable?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1.4 has some cool features, others are broken</a:t>
            </a: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https://github.com/justinmeza/lolcode-spec/blob/master/v1.2/lolcode-spec-v1.2.md</a:t>
            </a:r>
            <a:endParaRPr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1" name="Google Shape;161;p18" descr="A close up of a flower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9375" y="0"/>
            <a:ext cx="4152854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755" y="3901106"/>
            <a:ext cx="1943459" cy="194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A picture containing object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6677" y="3900922"/>
            <a:ext cx="2129655" cy="1943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9"/>
          <p:cNvGrpSpPr/>
          <p:nvPr/>
        </p:nvGrpSpPr>
        <p:grpSpPr>
          <a:xfrm>
            <a:off x="-2" y="0"/>
            <a:ext cx="6200775" cy="7699419"/>
            <a:chOff x="0" y="-1"/>
            <a:chExt cx="6200775" cy="7699419"/>
          </a:xfrm>
        </p:grpSpPr>
        <p:pic>
          <p:nvPicPr>
            <p:cNvPr id="170" name="Google Shape;170;p19" descr="A cat sitting on green grass&#10;&#10;Description generated with very high confidence"/>
            <p:cNvPicPr preferRelativeResize="0"/>
            <p:nvPr/>
          </p:nvPicPr>
          <p:blipFill rotWithShape="1">
            <a:blip r:embed="rId3">
              <a:alphaModFix/>
            </a:blip>
            <a:srcRect l="14343" r="19127"/>
            <a:stretch/>
          </p:blipFill>
          <p:spPr>
            <a:xfrm>
              <a:off x="0" y="0"/>
              <a:ext cx="6096000" cy="6858000"/>
            </a:xfrm>
            <a:prstGeom prst="parallelogram">
              <a:avLst>
                <a:gd name="adj" fmla="val 150313"/>
              </a:avLst>
            </a:prstGeom>
            <a:noFill/>
            <a:ln>
              <a:noFill/>
            </a:ln>
          </p:spPr>
        </p:pic>
        <p:sp>
          <p:nvSpPr>
            <p:cNvPr id="171" name="Google Shape;171;p19"/>
            <p:cNvSpPr/>
            <p:nvPr/>
          </p:nvSpPr>
          <p:spPr>
            <a:xfrm rot="10800000">
              <a:off x="3914774" y="-1"/>
              <a:ext cx="2181225" cy="1685924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 rot="-3441951">
              <a:off x="140971" y="3762152"/>
              <a:ext cx="7242601" cy="1153345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 rot="-5400000">
              <a:off x="1814513" y="2576511"/>
              <a:ext cx="5172075" cy="3390902"/>
            </a:xfrm>
            <a:prstGeom prst="rtTriangl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9"/>
          <p:cNvSpPr txBox="1"/>
          <p:nvPr/>
        </p:nvSpPr>
        <p:spPr>
          <a:xfrm>
            <a:off x="7105695" y="842961"/>
            <a:ext cx="45116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DEBUGGING</a:t>
            </a:r>
            <a:endParaRPr dirty="0"/>
          </a:p>
        </p:txBody>
      </p:sp>
      <p:sp>
        <p:nvSpPr>
          <p:cNvPr id="175" name="Google Shape;175;p19"/>
          <p:cNvSpPr txBox="1"/>
          <p:nvPr/>
        </p:nvSpPr>
        <p:spPr>
          <a:xfrm>
            <a:off x="7252723" y="1766291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Ease and Response</a:t>
            </a:r>
            <a:endParaRPr/>
          </a:p>
        </p:txBody>
      </p:sp>
      <p:cxnSp>
        <p:nvCxnSpPr>
          <p:cNvPr id="176" name="Google Shape;176;p19"/>
          <p:cNvCxnSpPr/>
          <p:nvPr/>
        </p:nvCxnSpPr>
        <p:spPr>
          <a:xfrm>
            <a:off x="8353879" y="2440564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19"/>
          <p:cNvSpPr txBox="1"/>
          <p:nvPr/>
        </p:nvSpPr>
        <p:spPr>
          <a:xfrm>
            <a:off x="7141886" y="5922246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VII</a:t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7105696" y="2613162"/>
            <a:ext cx="415285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Error responses aren’t terribly specific, but it provides enough details to get by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No debugger, must do by hand; usually fairly easy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`Missing a KTHXBYE at end of file`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-US" sz="1800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no syntax help while writing </a:t>
            </a: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code;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All errors must be found when attempting to build and run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0"/>
          <p:cNvGrpSpPr/>
          <p:nvPr/>
        </p:nvGrpSpPr>
        <p:grpSpPr>
          <a:xfrm>
            <a:off x="5109179" y="684772"/>
            <a:ext cx="6188713" cy="5488456"/>
            <a:chOff x="2776038" y="315511"/>
            <a:chExt cx="7225417" cy="6407856"/>
          </a:xfrm>
        </p:grpSpPr>
        <p:pic>
          <p:nvPicPr>
            <p:cNvPr id="185" name="Google Shape;185;p20" descr="A picture containing stationary&#10;&#10;Description generated with high confidence"/>
            <p:cNvPicPr preferRelativeResize="0"/>
            <p:nvPr/>
          </p:nvPicPr>
          <p:blipFill rotWithShape="1">
            <a:blip r:embed="rId3">
              <a:alphaModFix/>
            </a:blip>
            <a:srcRect r="8340"/>
            <a:stretch/>
          </p:blipFill>
          <p:spPr>
            <a:xfrm>
              <a:off x="2793626" y="1138231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6" name="Google Shape;186;p20" descr="A close up of a pen&#10;&#10;Description generated with very high confidence"/>
            <p:cNvPicPr preferRelativeResize="0"/>
            <p:nvPr/>
          </p:nvPicPr>
          <p:blipFill rotWithShape="1">
            <a:blip r:embed="rId4">
              <a:alphaModFix/>
            </a:blip>
            <a:srcRect l="21752" t="9819" r="2548" b="9819"/>
            <a:stretch/>
          </p:blipFill>
          <p:spPr>
            <a:xfrm>
              <a:off x="5491465" y="2560211"/>
              <a:ext cx="1847323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7" name="Google Shape;187;p20" descr="A bathroom with a white background&#10;&#10;Description generated with high confidence"/>
            <p:cNvPicPr preferRelativeResize="0"/>
            <p:nvPr/>
          </p:nvPicPr>
          <p:blipFill rotWithShape="1">
            <a:blip r:embed="rId5">
              <a:alphaModFix/>
            </a:blip>
            <a:srcRect l="18776" t="32759" r="7690"/>
            <a:stretch/>
          </p:blipFill>
          <p:spPr>
            <a:xfrm>
              <a:off x="8154367" y="1138450"/>
              <a:ext cx="1847088" cy="1737141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8" name="Google Shape;188;p20" descr="A picture containing music, clarinet, indoor&#10;&#10;Description generated with high confidence"/>
            <p:cNvPicPr preferRelativeResize="0"/>
            <p:nvPr/>
          </p:nvPicPr>
          <p:blipFill rotWithShape="1">
            <a:blip r:embed="rId6">
              <a:alphaModFix/>
            </a:blip>
            <a:srcRect l="2956" t="21296" r="22948" b="4607"/>
            <a:stretch/>
          </p:blipFill>
          <p:spPr>
            <a:xfrm>
              <a:off x="5452561" y="4954672"/>
              <a:ext cx="1889958" cy="176869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89" name="Google Shape;189;p20" descr="A picture containing wall, indoor, table, floor&#10;&#10;Description generated with very high confidence"/>
            <p:cNvPicPr preferRelativeResize="0"/>
            <p:nvPr/>
          </p:nvPicPr>
          <p:blipFill rotWithShape="1">
            <a:blip r:embed="rId7">
              <a:alphaModFix/>
            </a:blip>
            <a:srcRect l="16664" t="45881" r="12357" b="1700"/>
            <a:stretch/>
          </p:blipFill>
          <p:spPr>
            <a:xfrm>
              <a:off x="8154366" y="3982190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90" name="Google Shape;190;p20" descr="A close up of cockpit&#10;&#10;Description generated with very high confidence"/>
            <p:cNvPicPr preferRelativeResize="0"/>
            <p:nvPr/>
          </p:nvPicPr>
          <p:blipFill rotWithShape="1">
            <a:blip r:embed="rId8">
              <a:alphaModFix/>
            </a:blip>
            <a:srcRect l="28531" t="12609" b="11167"/>
            <a:stretch/>
          </p:blipFill>
          <p:spPr>
            <a:xfrm>
              <a:off x="2776038" y="3982190"/>
              <a:ext cx="1882264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pic>
          <p:nvPicPr>
            <p:cNvPr id="191" name="Google Shape;191;p20" descr="A picture containing indoor, monitor, screen, electronics&#10;&#10;Description generated with high confidenc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74114" y="315511"/>
              <a:ext cx="1847088" cy="173736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>
              <a:noFill/>
            </a:ln>
          </p:spPr>
        </p:pic>
        <p:cxnSp>
          <p:nvCxnSpPr>
            <p:cNvPr id="192" name="Google Shape;192;p20"/>
            <p:cNvCxnSpPr>
              <a:endCxn id="191" idx="3"/>
            </p:cNvCxnSpPr>
            <p:nvPr/>
          </p:nvCxnSpPr>
          <p:spPr>
            <a:xfrm rot="10800000" flipH="1">
              <a:off x="4412414" y="1184191"/>
              <a:ext cx="1061700" cy="3804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20"/>
            <p:cNvCxnSpPr/>
            <p:nvPr/>
          </p:nvCxnSpPr>
          <p:spPr>
            <a:xfrm rot="10800000">
              <a:off x="3717170" y="2875591"/>
              <a:ext cx="0" cy="1106599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4" name="Google Shape;194;p20"/>
            <p:cNvCxnSpPr>
              <a:stCxn id="191" idx="0"/>
            </p:cNvCxnSpPr>
            <p:nvPr/>
          </p:nvCxnSpPr>
          <p:spPr>
            <a:xfrm>
              <a:off x="7321202" y="1184191"/>
              <a:ext cx="1073400" cy="3462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5" name="Google Shape;195;p20"/>
            <p:cNvCxnSpPr/>
            <p:nvPr/>
          </p:nvCxnSpPr>
          <p:spPr>
            <a:xfrm rot="10800000">
              <a:off x="9093150" y="2887026"/>
              <a:ext cx="0" cy="1095164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196;p20"/>
            <p:cNvCxnSpPr>
              <a:endCxn id="188" idx="3"/>
            </p:cNvCxnSpPr>
            <p:nvPr/>
          </p:nvCxnSpPr>
          <p:spPr>
            <a:xfrm>
              <a:off x="4412161" y="5293319"/>
              <a:ext cx="1040400" cy="5457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0"/>
            <p:cNvCxnSpPr>
              <a:stCxn id="188" idx="0"/>
            </p:cNvCxnSpPr>
            <p:nvPr/>
          </p:nvCxnSpPr>
          <p:spPr>
            <a:xfrm rot="10800000" flipH="1">
              <a:off x="7342519" y="5327219"/>
              <a:ext cx="1040400" cy="51180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8" name="Google Shape;198;p20"/>
          <p:cNvSpPr txBox="1"/>
          <p:nvPr/>
        </p:nvSpPr>
        <p:spPr>
          <a:xfrm>
            <a:off x="380328" y="1115395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18692" y="2133489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Keys of Language</a:t>
            </a: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1885721" y="2887326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20"/>
          <p:cNvSpPr txBox="1"/>
          <p:nvPr/>
        </p:nvSpPr>
        <p:spPr>
          <a:xfrm>
            <a:off x="673727" y="6063648"/>
            <a:ext cx="3468481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LOLCODE - IIX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476505" y="3183721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Most of the applications for the main principles of the language have a twist on them. This language is very unique in it’s readability and writability. Since it’s esoteric, however, it’s got some major problems with security and reliability.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 descr="A picture containing stationary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r="8340"/>
          <a:stretch/>
        </p:blipFill>
        <p:spPr>
          <a:xfrm>
            <a:off x="548345" y="2152949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6" name="Google Shape;186;p20" descr="A close up of a pen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l="21752" t="9819" r="2548" b="9819"/>
          <a:stretch/>
        </p:blipFill>
        <p:spPr>
          <a:xfrm>
            <a:off x="2681534" y="2152949"/>
            <a:ext cx="1582269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8" name="Google Shape;188;p20" descr="A picture containing music, clarinet, indoor&#10;&#10;Description generated with high confidence"/>
          <p:cNvPicPr preferRelativeResize="0"/>
          <p:nvPr/>
        </p:nvPicPr>
        <p:blipFill rotWithShape="1">
          <a:blip r:embed="rId5">
            <a:alphaModFix/>
          </a:blip>
          <a:srcRect l="2956" t="21296" r="22948" b="4607"/>
          <a:stretch/>
        </p:blipFill>
        <p:spPr>
          <a:xfrm>
            <a:off x="8891442" y="2126108"/>
            <a:ext cx="1618787" cy="1514922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189" name="Google Shape;189;p20" descr="A picture containing wall, indoor, table, floor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l="16664" t="45881" r="12357" b="1700"/>
          <a:stretch/>
        </p:blipFill>
        <p:spPr>
          <a:xfrm>
            <a:off x="6397194" y="2152947"/>
            <a:ext cx="1582068" cy="1488083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cxnSp>
        <p:nvCxnSpPr>
          <p:cNvPr id="193" name="Google Shape;193;p20"/>
          <p:cNvCxnSpPr>
            <a:cxnSpLocks/>
            <a:stCxn id="186" idx="3"/>
            <a:endCxn id="185" idx="0"/>
          </p:cNvCxnSpPr>
          <p:nvPr/>
        </p:nvCxnSpPr>
        <p:spPr>
          <a:xfrm flipH="1">
            <a:off x="2130413" y="2896991"/>
            <a:ext cx="551121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20"/>
          <p:cNvCxnSpPr>
            <a:cxnSpLocks/>
            <a:stCxn id="189" idx="0"/>
            <a:endCxn id="188" idx="3"/>
          </p:cNvCxnSpPr>
          <p:nvPr/>
        </p:nvCxnSpPr>
        <p:spPr>
          <a:xfrm flipV="1">
            <a:off x="7979262" y="2883569"/>
            <a:ext cx="912180" cy="1342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20"/>
          <p:cNvSpPr txBox="1"/>
          <p:nvPr/>
        </p:nvSpPr>
        <p:spPr>
          <a:xfrm>
            <a:off x="3933617" y="136121"/>
            <a:ext cx="43452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7F7F7F"/>
                </a:solidFill>
                <a:latin typeface="Lucida Console" panose="020B0609040504020204" pitchFamily="49" charset="0"/>
                <a:ea typeface="Droid Sans Mono"/>
                <a:cs typeface="Droid Sans Mono"/>
                <a:sym typeface="Droid Sans Mono"/>
              </a:rPr>
              <a:t>PRINCIPLES</a:t>
            </a:r>
            <a:endParaRPr dirty="0">
              <a:latin typeface="Lucida Console" panose="020B0609040504020204" pitchFamily="49" charset="0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3933616" y="100963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Continued</a:t>
            </a:r>
          </a:p>
        </p:txBody>
      </p:sp>
      <p:cxnSp>
        <p:nvCxnSpPr>
          <p:cNvPr id="200" name="Google Shape;200;p20"/>
          <p:cNvCxnSpPr/>
          <p:nvPr/>
        </p:nvCxnSpPr>
        <p:spPr>
          <a:xfrm>
            <a:off x="5145610" y="1533575"/>
            <a:ext cx="1044494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0"/>
          <p:cNvSpPr txBox="1"/>
          <p:nvPr/>
        </p:nvSpPr>
        <p:spPr>
          <a:xfrm>
            <a:off x="548345" y="4547975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Unique word choice makes it fun to read and terrible to write</a:t>
            </a: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Annoying inconsistency in certain words like HAZ and HAS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	</a:t>
            </a: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I HAS A variable ITZ 0</a:t>
            </a:r>
          </a:p>
          <a:p>
            <a:pPr marR="0"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	I HAZ function-call MKAY</a:t>
            </a:r>
            <a:endParaRPr dirty="0"/>
          </a:p>
        </p:txBody>
      </p:sp>
      <p:sp>
        <p:nvSpPr>
          <p:cNvPr id="24" name="Google Shape;199;p20">
            <a:extLst>
              <a:ext uri="{FF2B5EF4-FFF2-40B4-BE49-F238E27FC236}">
                <a16:creationId xmlns:a16="http://schemas.microsoft.com/office/drawing/2014/main" id="{2D233E66-E24A-4620-8A58-DAA0AD84AD55}"/>
              </a:ext>
            </a:extLst>
          </p:cNvPr>
          <p:cNvSpPr txBox="1"/>
          <p:nvPr/>
        </p:nvSpPr>
        <p:spPr>
          <a:xfrm>
            <a:off x="548345" y="3961010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Readability &amp; Writability</a:t>
            </a:r>
          </a:p>
        </p:txBody>
      </p:sp>
      <p:sp>
        <p:nvSpPr>
          <p:cNvPr id="26" name="Google Shape;202;p20">
            <a:extLst>
              <a:ext uri="{FF2B5EF4-FFF2-40B4-BE49-F238E27FC236}">
                <a16:creationId xmlns:a16="http://schemas.microsoft.com/office/drawing/2014/main" id="{D63A4049-F2CC-49A0-9EE1-93F1154C0128}"/>
              </a:ext>
            </a:extLst>
          </p:cNvPr>
          <p:cNvSpPr txBox="1"/>
          <p:nvPr/>
        </p:nvSpPr>
        <p:spPr>
          <a:xfrm>
            <a:off x="6701111" y="4531967"/>
            <a:ext cx="415285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7F7F7F"/>
                </a:solidFill>
                <a:latin typeface="Calibri"/>
                <a:cs typeface="Calibri"/>
                <a:sym typeface="Calibri"/>
              </a:rPr>
              <a:t>Very simple language with few data types, loop and control structures and Few constructs allows for some pre-structured extended libraries (I/O and string)</a:t>
            </a:r>
            <a:endParaRPr dirty="0"/>
          </a:p>
        </p:txBody>
      </p:sp>
      <p:sp>
        <p:nvSpPr>
          <p:cNvPr id="30" name="Google Shape;199;p20">
            <a:extLst>
              <a:ext uri="{FF2B5EF4-FFF2-40B4-BE49-F238E27FC236}">
                <a16:creationId xmlns:a16="http://schemas.microsoft.com/office/drawing/2014/main" id="{F36B2FD6-7D9F-43B6-8ABF-99964E5F4AD2}"/>
              </a:ext>
            </a:extLst>
          </p:cNvPr>
          <p:cNvSpPr txBox="1"/>
          <p:nvPr/>
        </p:nvSpPr>
        <p:spPr>
          <a:xfrm>
            <a:off x="6701111" y="3760955"/>
            <a:ext cx="34684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Simplicity &amp; Extendibility</a:t>
            </a:r>
          </a:p>
        </p:txBody>
      </p:sp>
    </p:spTree>
    <p:extLst>
      <p:ext uri="{BB962C8B-B14F-4D97-AF65-F5344CB8AC3E}">
        <p14:creationId xmlns:p14="http://schemas.microsoft.com/office/powerpoint/2010/main" val="372831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1324</Words>
  <Application>Microsoft Office PowerPoint</Application>
  <PresentationFormat>Widescreen</PresentationFormat>
  <Paragraphs>197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Droid Sans Mono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Amanda M</cp:lastModifiedBy>
  <cp:revision>11</cp:revision>
  <dcterms:modified xsi:type="dcterms:W3CDTF">2018-11-28T04:45:58Z</dcterms:modified>
</cp:coreProperties>
</file>